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heme/theme2.xml" ContentType="application/vnd.openxmlformats-officedocument.them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.xml" ContentType="application/vnd.openxmlformats-officedocument.presentationml.notesSlide+xml"/>
  <Override PartName="/ppt/tags/tag64.xml" ContentType="application/vnd.openxmlformats-officedocument.presentationml.tags+xml"/>
  <Override PartName="/ppt/notesSlides/notesSlide2.xml" ContentType="application/vnd.openxmlformats-officedocument.presentationml.notesSlide+xml"/>
  <Override PartName="/ppt/tags/tag65.xml" ContentType="application/vnd.openxmlformats-officedocument.presentationml.tags+xml"/>
  <Override PartName="/ppt/notesSlides/notesSlide3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4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notesSlides/notesSlide5.xml" ContentType="application/vnd.openxmlformats-officedocument.presentationml.notesSlide+xml"/>
  <Override PartName="/ppt/tags/tag86.xml" ContentType="application/vnd.openxmlformats-officedocument.presentationml.tags+xml"/>
  <Override PartName="/ppt/notesSlides/notesSlide6.xml" ContentType="application/vnd.openxmlformats-officedocument.presentationml.notesSlide+xml"/>
  <Override PartName="/ppt/tags/tag8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8"/>
  </p:notesMasterIdLst>
  <p:sldIdLst>
    <p:sldId id="256" r:id="rId2"/>
    <p:sldId id="264" r:id="rId3"/>
    <p:sldId id="266" r:id="rId4"/>
    <p:sldId id="277" r:id="rId5"/>
    <p:sldId id="259" r:id="rId6"/>
    <p:sldId id="278" r:id="rId7"/>
    <p:sldId id="279" r:id="rId8"/>
    <p:sldId id="280" r:id="rId9"/>
    <p:sldId id="284" r:id="rId10"/>
    <p:sldId id="285" r:id="rId11"/>
    <p:sldId id="262" r:id="rId12"/>
    <p:sldId id="260" r:id="rId13"/>
    <p:sldId id="263" r:id="rId14"/>
    <p:sldId id="275" r:id="rId15"/>
    <p:sldId id="286" r:id="rId16"/>
    <p:sldId id="257" r:id="rId17"/>
  </p:sldIdLst>
  <p:sldSz cx="12192000" cy="6858000"/>
  <p:notesSz cx="6858000" cy="9144000"/>
  <p:embeddedFontLst>
    <p:embeddedFont>
      <p:font typeface="汉仪君黑-45简" panose="02010600030101010101" charset="-122"/>
      <p:regular r:id="rId19"/>
    </p:embeddedFont>
    <p:embeddedFont>
      <p:font typeface="汉仪旗黑-55简" panose="00020600040101010101" charset="-128"/>
      <p:regular r:id="rId20"/>
    </p:embeddedFont>
    <p:embeddedFont>
      <p:font typeface="汉仪中黑简" panose="02010600030101010101" charset="-122"/>
      <p:regular r:id="rId21"/>
    </p:embeddedFon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entury Gothic" panose="020B0502020202020204" pitchFamily="34" charset="0"/>
      <p:regular r:id="rId26"/>
      <p:bold r:id="rId27"/>
      <p:italic r:id="rId28"/>
      <p:boldItalic r:id="rId2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325D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53" d="100"/>
          <a:sy n="53" d="100"/>
        </p:scale>
        <p:origin x="864" y="53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0.xml"/><Relationship Id="rId4" Type="http://schemas.openxmlformats.org/officeDocument/2006/relationships/tags" Target="../tags/tag9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56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61.xml"/><Relationship Id="rId4" Type="http://schemas.openxmlformats.org/officeDocument/2006/relationships/tags" Target="../tags/tag6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15.xml"/><Relationship Id="rId4" Type="http://schemas.openxmlformats.org/officeDocument/2006/relationships/tags" Target="../tags/tag1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20.xml"/><Relationship Id="rId4" Type="http://schemas.openxmlformats.org/officeDocument/2006/relationships/tags" Target="../tags/tag19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9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38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slideMaster" Target="../slideMasters/slideMaster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slideMaster" Target="../slideMasters/slideMaster1.xml"/><Relationship Id="rId5" Type="http://schemas.openxmlformats.org/officeDocument/2006/relationships/tags" Target="../tags/tag52.xml"/><Relationship Id="rId4" Type="http://schemas.openxmlformats.org/officeDocument/2006/relationships/tags" Target="../tags/tag5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tags" Target="../tags/tag79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5" Type="http://schemas.openxmlformats.org/officeDocument/2006/relationships/tags" Target="../tags/tag81.xml"/><Relationship Id="rId4" Type="http://schemas.openxmlformats.org/officeDocument/2006/relationships/tags" Target="../tags/tag80.xml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3.xml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Relationship Id="rId4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12" Type="http://schemas.openxmlformats.org/officeDocument/2006/relationships/image" Target="../media/image19.png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18.png"/><Relationship Id="rId5" Type="http://schemas.openxmlformats.org/officeDocument/2006/relationships/tags" Target="../tags/tag74.xml"/><Relationship Id="rId10" Type="http://schemas.openxmlformats.org/officeDocument/2006/relationships/image" Target="../media/image17.png"/><Relationship Id="rId4" Type="http://schemas.openxmlformats.org/officeDocument/2006/relationships/tags" Target="../tags/tag73.xml"/><Relationship Id="rId9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3180398" y="159385"/>
            <a:ext cx="5831205" cy="2090420"/>
          </a:xfrm>
          <a:prstGeom prst="triangle">
            <a:avLst>
              <a:gd name="adj" fmla="val 50168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77647" y="2547430"/>
            <a:ext cx="1123416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00325D"/>
                </a:solidFill>
                <a:effectLst/>
                <a:latin typeface="汉仪旗黑-55简" charset="-128"/>
                <a:ea typeface="汉仪旗黑-55简" charset="-128"/>
              </a:rPr>
              <a:t>程序设计范式期末项目答辩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953496" y="3827452"/>
            <a:ext cx="23391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2400" dirty="0">
                <a:solidFill>
                  <a:srgbClr val="00325D"/>
                </a:solidFill>
                <a:latin typeface="汉仪中黑简" charset="-122"/>
                <a:ea typeface="汉仪中黑简" charset="-122"/>
                <a:sym typeface="+mn-ea"/>
              </a:rPr>
              <a:t>《</a:t>
            </a:r>
            <a:r>
              <a:rPr lang="zh-CN" altLang="en-US" sz="2400" dirty="0">
                <a:solidFill>
                  <a:srgbClr val="00325D"/>
                </a:solidFill>
                <a:latin typeface="汉仪中黑简" charset="-122"/>
                <a:ea typeface="汉仪中黑简" charset="-122"/>
                <a:sym typeface="+mn-ea"/>
              </a:rPr>
              <a:t>金铲铲之战</a:t>
            </a:r>
            <a:r>
              <a:rPr lang="en-US" altLang="zh-CN" sz="2400" dirty="0">
                <a:solidFill>
                  <a:srgbClr val="00325D"/>
                </a:solidFill>
                <a:latin typeface="汉仪中黑简" charset="-122"/>
                <a:ea typeface="汉仪中黑简" charset="-122"/>
                <a:sym typeface="+mn-ea"/>
              </a:rPr>
              <a:t>》</a:t>
            </a:r>
            <a:endParaRPr lang="zh-CN" altLang="en-US" sz="2400" dirty="0">
              <a:solidFill>
                <a:srgbClr val="00325D"/>
              </a:solidFill>
              <a:latin typeface="汉仪中黑简" charset="-122"/>
              <a:ea typeface="汉仪中黑简" charset="-122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119120" y="4058920"/>
            <a:ext cx="913130" cy="0"/>
          </a:xfrm>
          <a:prstGeom prst="line">
            <a:avLst/>
          </a:prstGeom>
          <a:ln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菱形 20"/>
          <p:cNvSpPr/>
          <p:nvPr/>
        </p:nvSpPr>
        <p:spPr>
          <a:xfrm>
            <a:off x="4060825" y="396303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菱形 21"/>
          <p:cNvSpPr/>
          <p:nvPr/>
        </p:nvSpPr>
        <p:spPr>
          <a:xfrm>
            <a:off x="7939405" y="396303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8177530" y="4058920"/>
            <a:ext cx="942975" cy="0"/>
          </a:xfrm>
          <a:prstGeom prst="line">
            <a:avLst/>
          </a:prstGeom>
          <a:ln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2433955" y="4396740"/>
            <a:ext cx="7324090" cy="119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2252420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陈君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汉仪君黑-45简" charset="-122"/>
              <a:ea typeface="汉仪君黑-45简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2252209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罗骏超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汉仪君黑-45简" charset="-122"/>
              <a:ea typeface="汉仪君黑-45简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2252695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薛锦烨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汉仪君黑-45简" charset="-122"/>
              <a:ea typeface="汉仪君黑-45简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2252942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廖秋实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>
            <p:custDataLst>
              <p:tags r:id="rId3"/>
            </p:custDataLst>
          </p:nvPr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>
            <p:custDataLst>
              <p:tags r:id="rId4"/>
            </p:custDataLst>
          </p:nvPr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01385" y="2955925"/>
            <a:ext cx="5521960" cy="32213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700520" y="403860"/>
            <a:ext cx="4123690" cy="194119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50850" y="1061720"/>
            <a:ext cx="507238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精确的数值设计和平衡性调试：</a:t>
            </a:r>
          </a:p>
          <a:p>
            <a:r>
              <a:rPr lang="en-US" altLang="zh-CN"/>
              <a:t>    </a:t>
            </a:r>
            <a:r>
              <a:rPr lang="zh-CN" altLang="en-US"/>
              <a:t>对游戏性最大限度的追求，力求打造一个可玩的类金铲铲游戏。</a:t>
            </a:r>
          </a:p>
          <a:p>
            <a:endParaRPr lang="zh-CN" altLang="en-US"/>
          </a:p>
          <a:p>
            <a:r>
              <a:rPr lang="en-US" altLang="zh-CN"/>
              <a:t>    </a:t>
            </a:r>
            <a:r>
              <a:rPr lang="zh-CN" altLang="en-US"/>
              <a:t>对羁绊强度把控精致，每个英雄都有其独特的大招和功能，同时大招有着优质的执行逻辑。</a:t>
            </a:r>
          </a:p>
          <a:p>
            <a:endParaRPr lang="en-US" altLang="zh-CN"/>
          </a:p>
          <a:p>
            <a:r>
              <a:rPr lang="en-US" altLang="zh-CN"/>
              <a:t>    </a:t>
            </a:r>
            <a:r>
              <a:rPr lang="zh-CN" altLang="en-US"/>
              <a:t>大招效果设计与特效完美贴合，数值平衡严谨控制，</a:t>
            </a:r>
            <a:r>
              <a:rPr lang="en-US" altLang="zh-CN"/>
              <a:t>1-3</a:t>
            </a:r>
            <a:r>
              <a:rPr lang="zh-CN" altLang="en-US"/>
              <a:t>费和</a:t>
            </a:r>
            <a:r>
              <a:rPr lang="en-US" altLang="zh-CN"/>
              <a:t>1-3</a:t>
            </a:r>
            <a:r>
              <a:rPr lang="zh-CN" altLang="en-US"/>
              <a:t>星强度区分明显。</a:t>
            </a: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2414270" y="6285865"/>
            <a:ext cx="1958975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78115" y="6285865"/>
            <a:ext cx="1835150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菱形 31"/>
          <p:cNvSpPr/>
          <p:nvPr/>
        </p:nvSpPr>
        <p:spPr>
          <a:xfrm>
            <a:off x="439991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756983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hamish-weir-Um7ZTJFS1_8-unsplash"/>
          <p:cNvPicPr>
            <a:picLocks noChangeAspect="1"/>
          </p:cNvPicPr>
          <p:nvPr/>
        </p:nvPicPr>
        <p:blipFill>
          <a:blip r:embed="rId4"/>
          <a:srcRect l="581" t="18682" r="565" b="39545"/>
          <a:stretch>
            <a:fillRect/>
          </a:stretch>
        </p:blipFill>
        <p:spPr>
          <a:xfrm>
            <a:off x="313690" y="2272665"/>
            <a:ext cx="11564620" cy="2748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12" h="4329">
                <a:moveTo>
                  <a:pt x="0" y="0"/>
                </a:moveTo>
                <a:lnTo>
                  <a:pt x="18212" y="0"/>
                </a:lnTo>
                <a:lnTo>
                  <a:pt x="18212" y="4329"/>
                </a:lnTo>
                <a:lnTo>
                  <a:pt x="0" y="43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" name="矩形 34"/>
          <p:cNvSpPr/>
          <p:nvPr/>
        </p:nvSpPr>
        <p:spPr>
          <a:xfrm>
            <a:off x="314325" y="2272665"/>
            <a:ext cx="11564620" cy="2748915"/>
          </a:xfrm>
          <a:prstGeom prst="rect">
            <a:avLst/>
          </a:prstGeom>
          <a:solidFill>
            <a:srgbClr val="00325D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88715" y="2827020"/>
            <a:ext cx="4812030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汉仪旗黑-55简" charset="-128"/>
                <a:ea typeface="汉仪旗黑-55简" charset="-128"/>
                <a:cs typeface="汉仪旗黑-55简" charset="-128"/>
                <a:sym typeface="+mn-ea"/>
              </a:rPr>
              <a:t>功能完成情况</a:t>
            </a:r>
            <a:endParaRPr lang="zh-CN" altLang="en-US" sz="6000" dirty="0">
              <a:solidFill>
                <a:schemeClr val="bg1"/>
              </a:solidFill>
              <a:latin typeface="汉仪旗黑-55简" charset="-128"/>
              <a:ea typeface="汉仪旗黑-55简" charset="-128"/>
              <a:cs typeface="汉仪旗黑-55简" charset="-128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400675" y="874395"/>
            <a:ext cx="13881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>
                <a:solidFill>
                  <a:srgbClr val="00325D"/>
                </a:solidFill>
                <a:latin typeface="汉仪君黑-45简" charset="-122"/>
                <a:ea typeface="汉仪君黑-45简" charset="-122"/>
              </a:rPr>
              <a:t>02</a:t>
            </a: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稻壳新logo-标准版-反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35" y="248285"/>
            <a:ext cx="1675130" cy="5137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962525" y="918210"/>
            <a:ext cx="2266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altLang="zh-CN" sz="2800">
                <a:solidFill>
                  <a:schemeClr val="bg1"/>
                </a:solidFill>
                <a:latin typeface="汉仪君黑-45简" charset="-122"/>
                <a:ea typeface="汉仪君黑-45简" charset="-122"/>
                <a:sym typeface="+mn-ea"/>
              </a:rPr>
              <a:t>YOUR LOGO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772660" y="53035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稻小壳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462395" y="5306060"/>
            <a:ext cx="722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20XX</a:t>
            </a: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9AB37188-24D9-4C0A-9A1E-4354B34EC4E5}"/>
              </a:ext>
            </a:extLst>
          </p:cNvPr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4AA5A94-7BCA-4F05-89B8-88A32A8056A4}"/>
              </a:ext>
            </a:extLst>
          </p:cNvPr>
          <p:cNvSpPr txBox="1"/>
          <p:nvPr/>
        </p:nvSpPr>
        <p:spPr>
          <a:xfrm>
            <a:off x="349216" y="1622842"/>
            <a:ext cx="6018349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基本功能完成情况：</a:t>
            </a:r>
            <a:endParaRPr lang="en-US" altLang="zh-CN" sz="2800" b="1" dirty="0"/>
          </a:p>
          <a:p>
            <a:r>
              <a:rPr lang="en-US" altLang="zh-CN" sz="2000" dirty="0"/>
              <a:t>1</a:t>
            </a:r>
            <a:r>
              <a:rPr lang="zh-CN" altLang="en-US" sz="2000" dirty="0"/>
              <a:t>、有初始界面和设置界面 </a:t>
            </a:r>
            <a:endParaRPr lang="en-US" altLang="zh-CN" sz="2000" dirty="0"/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、支持背景音效 </a:t>
            </a:r>
            <a:endParaRPr lang="en-US" altLang="zh-CN" sz="2000" dirty="0"/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、支持多种类型的卡牌 </a:t>
            </a:r>
            <a:endParaRPr lang="en-US" altLang="zh-CN" sz="2000" dirty="0"/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、支持卡牌升级功能 </a:t>
            </a:r>
            <a:endParaRPr lang="en-US" altLang="zh-CN" sz="2000" dirty="0"/>
          </a:p>
          <a:p>
            <a:r>
              <a:rPr lang="en-US" altLang="zh-CN" sz="2000" dirty="0"/>
              <a:t>5</a:t>
            </a:r>
            <a:r>
              <a:rPr lang="zh-CN" altLang="en-US" sz="2000" dirty="0"/>
              <a:t>、支持小小英雄的移动 </a:t>
            </a:r>
            <a:endParaRPr lang="en-US" altLang="zh-CN" sz="2000" dirty="0"/>
          </a:p>
          <a:p>
            <a:r>
              <a:rPr lang="en-US" altLang="zh-CN" sz="2000" dirty="0"/>
              <a:t>6</a:t>
            </a:r>
            <a:r>
              <a:rPr lang="zh-CN" altLang="en-US" sz="2000" dirty="0"/>
              <a:t>、场上卡牌支持红蓝血条，蓝条满时可以释放技能。 </a:t>
            </a:r>
            <a:endParaRPr lang="en-US" altLang="zh-CN" sz="2000" dirty="0"/>
          </a:p>
          <a:p>
            <a:r>
              <a:rPr lang="en-US" altLang="zh-CN" sz="2000" dirty="0"/>
              <a:t>7</a:t>
            </a:r>
            <a:r>
              <a:rPr lang="zh-CN" altLang="en-US" sz="2000" dirty="0"/>
              <a:t>、支持创建房间和加入房间的功能 </a:t>
            </a:r>
            <a:endParaRPr lang="en-US" altLang="zh-CN" sz="2000" dirty="0"/>
          </a:p>
          <a:p>
            <a:r>
              <a:rPr lang="en-US" altLang="zh-CN" sz="2000" dirty="0"/>
              <a:t>8</a:t>
            </a:r>
            <a:r>
              <a:rPr lang="zh-CN" altLang="en-US" sz="2000" dirty="0"/>
              <a:t>、支持练习模式，玩家可以和</a:t>
            </a:r>
            <a:r>
              <a:rPr lang="en-US" altLang="zh-CN" sz="2000" dirty="0"/>
              <a:t>3</a:t>
            </a:r>
            <a:r>
              <a:rPr lang="zh-CN" altLang="en-US" sz="2000" dirty="0"/>
              <a:t>个</a:t>
            </a:r>
            <a:r>
              <a:rPr lang="en-US" altLang="zh-CN" sz="2000" dirty="0"/>
              <a:t>AI</a:t>
            </a:r>
            <a:r>
              <a:rPr lang="zh-CN" altLang="en-US" sz="2000" dirty="0"/>
              <a:t>玩家对弈。 </a:t>
            </a:r>
            <a:endParaRPr lang="en-US" altLang="zh-CN" sz="2000" dirty="0"/>
          </a:p>
          <a:p>
            <a:r>
              <a:rPr lang="en-US" altLang="zh-CN" sz="2000" dirty="0"/>
              <a:t>9</a:t>
            </a:r>
            <a:r>
              <a:rPr lang="zh-CN" altLang="en-US" sz="2000" dirty="0"/>
              <a:t>、支持联机模式，支持</a:t>
            </a:r>
            <a:r>
              <a:rPr lang="en-US" altLang="zh-CN" sz="2000" dirty="0"/>
              <a:t>2</a:t>
            </a:r>
            <a:r>
              <a:rPr lang="zh-CN" altLang="en-US" sz="2000" dirty="0"/>
              <a:t>个玩家联机对战。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EC90AB-6A96-4593-8F27-8C12D4B25014}"/>
              </a:ext>
            </a:extLst>
          </p:cNvPr>
          <p:cNvSpPr txBox="1"/>
          <p:nvPr/>
        </p:nvSpPr>
        <p:spPr>
          <a:xfrm>
            <a:off x="6367565" y="1611411"/>
            <a:ext cx="5230223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可选功能与自创功能完成情况：</a:t>
            </a:r>
            <a:endParaRPr lang="en-US" altLang="zh-CN" sz="2800" b="1" dirty="0"/>
          </a:p>
          <a:p>
            <a:r>
              <a:rPr lang="en-US" altLang="zh-CN" sz="2000" dirty="0"/>
              <a:t>1</a:t>
            </a:r>
            <a:r>
              <a:rPr lang="zh-CN" altLang="en-US" sz="2000" dirty="0"/>
              <a:t>、支持多人同时在线</a:t>
            </a:r>
            <a:endParaRPr lang="en-US" altLang="zh-CN" sz="3200" b="1" dirty="0"/>
          </a:p>
          <a:p>
            <a:r>
              <a:rPr lang="en-US" altLang="zh-CN" sz="2000" dirty="0"/>
              <a:t>2</a:t>
            </a:r>
            <a:r>
              <a:rPr lang="zh-CN" altLang="en-US" sz="2000" dirty="0"/>
              <a:t>、支持强化符文系统</a:t>
            </a:r>
            <a:endParaRPr lang="en-US" altLang="zh-CN" sz="2000" dirty="0"/>
          </a:p>
          <a:p>
            <a:r>
              <a:rPr lang="en-US" altLang="zh-CN" sz="2000" dirty="0"/>
              <a:t>3</a:t>
            </a:r>
            <a:r>
              <a:rPr lang="zh-CN" altLang="en-US" sz="2000" dirty="0"/>
              <a:t>、支持多种羁绊的加强功能</a:t>
            </a:r>
            <a:endParaRPr lang="en-US" altLang="zh-CN" sz="2000" dirty="0"/>
          </a:p>
          <a:p>
            <a:r>
              <a:rPr lang="en-US" altLang="zh-CN" sz="2000" dirty="0"/>
              <a:t>4</a:t>
            </a:r>
            <a:r>
              <a:rPr lang="zh-CN" altLang="en-US" sz="2000" dirty="0"/>
              <a:t>、设计共</a:t>
            </a:r>
            <a:r>
              <a:rPr lang="en-US" altLang="zh-CN" sz="2000" dirty="0"/>
              <a:t>27</a:t>
            </a:r>
            <a:r>
              <a:rPr lang="zh-CN" altLang="en-US" sz="2000" dirty="0"/>
              <a:t>中不同形象的角色（</a:t>
            </a:r>
            <a:r>
              <a:rPr lang="en-US" altLang="zh-CN" sz="2000" dirty="0"/>
              <a:t>9</a:t>
            </a:r>
            <a:r>
              <a:rPr lang="zh-CN" altLang="en-US" sz="2000" dirty="0"/>
              <a:t>种英雄，每种英雄分</a:t>
            </a:r>
            <a:r>
              <a:rPr lang="en-US" altLang="zh-CN" sz="2000" dirty="0"/>
              <a:t>3</a:t>
            </a:r>
            <a:r>
              <a:rPr lang="zh-CN" altLang="en-US" sz="2000" dirty="0"/>
              <a:t>个星级）</a:t>
            </a:r>
            <a:endParaRPr lang="en-US" altLang="zh-CN" sz="2000" dirty="0"/>
          </a:p>
          <a:p>
            <a:r>
              <a:rPr lang="en-US" altLang="zh-CN" sz="2000" dirty="0"/>
              <a:t>5</a:t>
            </a:r>
            <a:r>
              <a:rPr lang="zh-CN" altLang="en-US" sz="2000" dirty="0"/>
              <a:t>、精美的攻击动画、移动动画、死亡动画和大招特效</a:t>
            </a:r>
            <a:endParaRPr lang="en-US" altLang="zh-CN" sz="2000" dirty="0"/>
          </a:p>
          <a:p>
            <a:r>
              <a:rPr lang="en-US" altLang="zh-CN" sz="2000" dirty="0"/>
              <a:t>6</a:t>
            </a:r>
            <a:r>
              <a:rPr lang="zh-CN" altLang="en-US" sz="2000" dirty="0"/>
              <a:t>、游戏设计追求可玩性：游戏平衡性经过严格设计调整；技能机制（加</a:t>
            </a:r>
            <a:r>
              <a:rPr lang="en-US" altLang="zh-CN" sz="2000" dirty="0"/>
              <a:t>buff</a:t>
            </a:r>
            <a:r>
              <a:rPr lang="zh-CN" altLang="en-US" sz="2000" dirty="0"/>
              <a:t>、眩晕、范围伤害等）丰富且有对应特效；注重细节处理（包括技能机制的细节和特效的细节）</a:t>
            </a:r>
            <a:endParaRPr lang="en-US" altLang="zh-CN" sz="2000" dirty="0"/>
          </a:p>
          <a:p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8024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2414270" y="6285865"/>
            <a:ext cx="1958975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78115" y="6285865"/>
            <a:ext cx="1835150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菱形 31"/>
          <p:cNvSpPr/>
          <p:nvPr/>
        </p:nvSpPr>
        <p:spPr>
          <a:xfrm>
            <a:off x="439991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756983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hamish-weir-Um7ZTJFS1_8-unsplash"/>
          <p:cNvPicPr>
            <a:picLocks noChangeAspect="1"/>
          </p:cNvPicPr>
          <p:nvPr/>
        </p:nvPicPr>
        <p:blipFill>
          <a:blip r:embed="rId4"/>
          <a:srcRect l="581" t="18682" r="565" b="39545"/>
          <a:stretch>
            <a:fillRect/>
          </a:stretch>
        </p:blipFill>
        <p:spPr>
          <a:xfrm>
            <a:off x="313690" y="2272665"/>
            <a:ext cx="11564620" cy="2748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12" h="4329">
                <a:moveTo>
                  <a:pt x="0" y="0"/>
                </a:moveTo>
                <a:lnTo>
                  <a:pt x="18212" y="0"/>
                </a:lnTo>
                <a:lnTo>
                  <a:pt x="18212" y="4329"/>
                </a:lnTo>
                <a:lnTo>
                  <a:pt x="0" y="43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" name="矩形 34"/>
          <p:cNvSpPr/>
          <p:nvPr/>
        </p:nvSpPr>
        <p:spPr>
          <a:xfrm>
            <a:off x="314325" y="2272665"/>
            <a:ext cx="11564620" cy="2748915"/>
          </a:xfrm>
          <a:prstGeom prst="rect">
            <a:avLst/>
          </a:prstGeom>
          <a:solidFill>
            <a:srgbClr val="00325D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350871" y="2799489"/>
            <a:ext cx="5595499" cy="101566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汉仪旗黑-55简" charset="-128"/>
                <a:ea typeface="汉仪旗黑-55简" charset="-128"/>
                <a:cs typeface="汉仪旗黑-55简" charset="-128"/>
                <a:sym typeface="+mn-ea"/>
              </a:rPr>
              <a:t>分工与协作情况</a:t>
            </a:r>
            <a:r>
              <a:rPr lang="zh-CN" altLang="en-US" sz="6000" dirty="0">
                <a:solidFill>
                  <a:schemeClr val="bg1"/>
                </a:solidFill>
                <a:latin typeface="汉仪旗黑-55简" charset="-128"/>
                <a:ea typeface="汉仪旗黑-55简" charset="-128"/>
                <a:cs typeface="汉仪旗黑-55简" charset="-128"/>
              </a:rPr>
              <a:t>  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400675" y="874395"/>
            <a:ext cx="13881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>
                <a:solidFill>
                  <a:srgbClr val="00325D"/>
                </a:solidFill>
                <a:latin typeface="汉仪君黑-45简" charset="-122"/>
                <a:ea typeface="汉仪君黑-45简" charset="-122"/>
              </a:rPr>
              <a:t>03</a:t>
            </a: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汉仪君黑-45简" panose="02010600030101010101" charset="-122"/>
              <a:ea typeface="汉仪君黑-45简" panose="02010600030101010101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074603" y="737235"/>
            <a:ext cx="204279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solidFill>
                  <a:srgbClr val="00325D"/>
                </a:solidFill>
                <a:latin typeface="汉仪旗黑-55简" charset="-128"/>
                <a:ea typeface="汉仪旗黑-55简" charset="-128"/>
                <a:cs typeface="汉仪旗黑-55简" charset="-128"/>
                <a:sym typeface="+mn-ea"/>
              </a:rPr>
              <a:t>下步工作计划</a:t>
            </a:r>
            <a:endParaRPr lang="zh-CN" altLang="en-US" sz="2400">
              <a:solidFill>
                <a:srgbClr val="00325D"/>
              </a:solidFill>
              <a:latin typeface="汉仪旗黑-55简" charset="-128"/>
              <a:ea typeface="汉仪旗黑-55简" charset="-128"/>
              <a:cs typeface="汉仪旗黑-55简" charset="-128"/>
            </a:endParaRPr>
          </a:p>
          <a:p>
            <a:endParaRPr lang="zh-CN" altLang="en-US" sz="2400">
              <a:solidFill>
                <a:srgbClr val="00325D"/>
              </a:solidFill>
              <a:latin typeface="汉仪旗黑-55简" charset="-128"/>
              <a:ea typeface="汉仪旗黑-55简" charset="-128"/>
              <a:cs typeface="汉仪旗黑-55简" charset="-128"/>
            </a:endParaRPr>
          </a:p>
          <a:p>
            <a:endParaRPr lang="zh-CN" altLang="en-US" sz="2400">
              <a:solidFill>
                <a:srgbClr val="00325D"/>
              </a:solidFill>
              <a:latin typeface="汉仪旗黑-55简" charset="-128"/>
              <a:ea typeface="汉仪旗黑-55简" charset="-128"/>
              <a:cs typeface="汉仪旗黑-55简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899160" y="2127885"/>
            <a:ext cx="2147570" cy="1927225"/>
          </a:xfrm>
          <a:prstGeom prst="roundRect">
            <a:avLst>
              <a:gd name="adj" fmla="val 1466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3612515" y="2117725"/>
            <a:ext cx="2147570" cy="1927225"/>
          </a:xfrm>
          <a:prstGeom prst="roundRect">
            <a:avLst>
              <a:gd name="adj" fmla="val 1466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6400800" y="2108835"/>
            <a:ext cx="2147570" cy="1927225"/>
          </a:xfrm>
          <a:prstGeom prst="roundRect">
            <a:avLst>
              <a:gd name="adj" fmla="val 1466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9189085" y="2108835"/>
            <a:ext cx="2147570" cy="1927225"/>
          </a:xfrm>
          <a:prstGeom prst="roundRect">
            <a:avLst>
              <a:gd name="adj" fmla="val 14660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H="1">
            <a:off x="1129665" y="2278380"/>
            <a:ext cx="1801495" cy="172529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024255" y="244094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陈君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2068195" y="3133090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24%</a:t>
            </a:r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3861435" y="2218690"/>
            <a:ext cx="1801495" cy="172529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3756025" y="238125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罗骏超</a:t>
            </a:r>
          </a:p>
        </p:txBody>
      </p:sp>
      <p:cxnSp>
        <p:nvCxnSpPr>
          <p:cNvPr id="15" name="直接连接符 14"/>
          <p:cNvCxnSpPr/>
          <p:nvPr/>
        </p:nvCxnSpPr>
        <p:spPr>
          <a:xfrm flipH="1">
            <a:off x="6670040" y="2228850"/>
            <a:ext cx="1801495" cy="172529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564630" y="239141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薛锦烨</a:t>
            </a:r>
          </a:p>
        </p:txBody>
      </p:sp>
      <p:cxnSp>
        <p:nvCxnSpPr>
          <p:cNvPr id="18" name="直接连接符 17"/>
          <p:cNvCxnSpPr/>
          <p:nvPr/>
        </p:nvCxnSpPr>
        <p:spPr>
          <a:xfrm flipH="1">
            <a:off x="9514840" y="2228850"/>
            <a:ext cx="1801495" cy="1725295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409430" y="239141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廖秋实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00113" y="4205605"/>
            <a:ext cx="2593975" cy="2569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游戏形象设计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查找搜集图像音乐资源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设计小小英雄类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设计地图类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游戏角色数据管理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游戏用户数据管理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安排小组分工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规划开发进度组织组员一起写代码（组长）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lang="en-US" altLang="zh-CN" sz="1400" b="0" dirty="0">
              <a:solidFill>
                <a:schemeClr val="tx1">
                  <a:lumMod val="65000"/>
                  <a:lumOff val="35000"/>
                </a:schemeClr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285750" indent="-28575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lang="en-US" altLang="zh-CN" sz="1400" b="0" dirty="0">
              <a:solidFill>
                <a:schemeClr val="tx1">
                  <a:lumMod val="65000"/>
                  <a:lumOff val="35000"/>
                </a:schemeClr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3F74AD-1F51-1D71-3737-7919B975EF80}"/>
              </a:ext>
            </a:extLst>
          </p:cNvPr>
          <p:cNvSpPr txBox="1"/>
          <p:nvPr/>
        </p:nvSpPr>
        <p:spPr>
          <a:xfrm>
            <a:off x="4802284" y="3104331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24%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607247F-4C04-2AAA-BB42-58CFFA63CBDB}"/>
              </a:ext>
            </a:extLst>
          </p:cNvPr>
          <p:cNvSpPr txBox="1"/>
          <p:nvPr/>
        </p:nvSpPr>
        <p:spPr>
          <a:xfrm>
            <a:off x="7600729" y="3100153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24%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1B5B7E-F7F4-5794-C660-7AFBCB3C99E8}"/>
              </a:ext>
            </a:extLst>
          </p:cNvPr>
          <p:cNvSpPr txBox="1"/>
          <p:nvPr/>
        </p:nvSpPr>
        <p:spPr>
          <a:xfrm>
            <a:off x="10417272" y="3100153"/>
            <a:ext cx="9092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28%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0C64613-BC58-3F77-F901-9F54928C9094}"/>
              </a:ext>
            </a:extLst>
          </p:cNvPr>
          <p:cNvSpPr txBox="1"/>
          <p:nvPr/>
        </p:nvSpPr>
        <p:spPr>
          <a:xfrm>
            <a:off x="6400800" y="4198620"/>
            <a:ext cx="2593975" cy="2354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设计英雄类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派生多种具体英雄，设计对应动画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批处理游戏图像、管理游戏图像素材，获得可用的</a:t>
            </a:r>
            <a:r>
              <a:rPr lang="en-US" altLang="zh-CN" sz="1400" dirty="0" err="1">
                <a:latin typeface="汉仪君黑-45简" panose="02010600030101010101" charset="-122"/>
                <a:ea typeface="汉仪君黑-45简" panose="02010600030101010101" charset="-122"/>
              </a:rPr>
              <a:t>png</a:t>
            </a: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、</a:t>
            </a:r>
            <a:r>
              <a:rPr lang="en-US" altLang="zh-CN" sz="1400" dirty="0" err="1">
                <a:latin typeface="汉仪君黑-45简" panose="02010600030101010101" charset="-122"/>
                <a:ea typeface="汉仪君黑-45简" panose="02010600030101010101" charset="-122"/>
              </a:rPr>
              <a:t>plist</a:t>
            </a: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等文件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设计子弹类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lang="en-US" altLang="zh-CN" sz="1400" b="0" dirty="0">
              <a:solidFill>
                <a:schemeClr val="tx1">
                  <a:lumMod val="65000"/>
                  <a:lumOff val="35000"/>
                </a:schemeClr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285750" indent="-28575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lang="en-US" altLang="zh-CN" sz="1400" b="0" dirty="0">
              <a:solidFill>
                <a:schemeClr val="tx1">
                  <a:lumMod val="65000"/>
                  <a:lumOff val="35000"/>
                </a:schemeClr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3101A0DF-2BCD-5EA6-10DE-0FE6864DDE10}"/>
              </a:ext>
            </a:extLst>
          </p:cNvPr>
          <p:cNvSpPr txBox="1"/>
          <p:nvPr/>
        </p:nvSpPr>
        <p:spPr>
          <a:xfrm>
            <a:off x="9189085" y="4211529"/>
            <a:ext cx="2593975" cy="2289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游戏整体逻辑框架搭建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设计三个主要场景（开始、房间、战场）和设置界面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设计商店类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设计通用创建器类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10600030101010101" charset="-122"/>
                <a:ea typeface="汉仪君黑-45简" panose="02010600030101010101" charset="-122"/>
              </a:rPr>
              <a:t>负责联机功能实现，包括服务端搭建和管理、服务端和客户端代码编写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B0604020202020204" charset="-122"/>
                <a:ea typeface="汉仪君黑-45简" panose="020B0604020202020204" charset="-122"/>
              </a:rPr>
              <a:t>对接和修复项目中的bug</a:t>
            </a:r>
            <a:endParaRPr lang="en-US" altLang="zh-CN" sz="1400" dirty="0">
              <a:latin typeface="汉仪君黑-45简" panose="02010600030101010101" charset="-122"/>
              <a:ea typeface="汉仪君黑-45简" panose="02010600030101010101" charset="-122"/>
            </a:endParaRPr>
          </a:p>
          <a:p>
            <a:pPr marL="285750" indent="-28575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lang="en-US" altLang="zh-CN" sz="1400" b="0" dirty="0">
              <a:solidFill>
                <a:schemeClr val="tx1">
                  <a:lumMod val="65000"/>
                  <a:lumOff val="35000"/>
                </a:schemeClr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2EAF310-6FD0-F735-411B-A12E10A9D7E6}"/>
              </a:ext>
            </a:extLst>
          </p:cNvPr>
          <p:cNvSpPr txBox="1"/>
          <p:nvPr/>
        </p:nvSpPr>
        <p:spPr>
          <a:xfrm>
            <a:off x="3612515" y="4211367"/>
            <a:ext cx="2593975" cy="2137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制作战斗和准备阶段</a:t>
            </a:r>
            <a:endParaRPr lang="zh-CN" altLang="en-US" sz="1400" dirty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执行攻击和伤害逻辑</a:t>
            </a:r>
            <a:endParaRPr lang="zh-CN" altLang="en-US" sz="1400" dirty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实现自动寻路</a:t>
            </a:r>
            <a:endParaRPr lang="zh-CN" altLang="en-US" sz="1400" dirty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设计人机逻辑</a:t>
            </a:r>
            <a:endParaRPr lang="zh-CN" altLang="en-US" sz="1400" dirty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设计和实现羁绊效果</a:t>
            </a:r>
            <a:endParaRPr lang="zh-CN" altLang="en-US" sz="1400" dirty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实现大招逻辑</a:t>
            </a:r>
            <a:endParaRPr lang="zh-CN" altLang="en-US" sz="1400" dirty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设计基础数值</a:t>
            </a:r>
            <a:endParaRPr lang="zh-CN" altLang="en-US" sz="1400" dirty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1400" dirty="0">
                <a:latin typeface="汉仪君黑-45简" panose="020B0604020202020204" charset="-122"/>
                <a:ea typeface="汉仪君黑-45简" panose="020B0604020202020204" charset="-122"/>
                <a:sym typeface="+mn-ea"/>
              </a:rPr>
              <a:t>维护游戏平衡性</a:t>
            </a:r>
            <a:endParaRPr lang="zh-CN" altLang="en-US" sz="1400" dirty="0">
              <a:latin typeface="汉仪君黑-45简" panose="020B0604020202020204" charset="-122"/>
              <a:ea typeface="汉仪君黑-45简" panose="020B0604020202020204" charset="-122"/>
            </a:endParaRPr>
          </a:p>
          <a:p>
            <a:pPr marL="285750" indent="-285750" algn="l">
              <a:lnSpc>
                <a:spcPct val="100000"/>
              </a:lnSpc>
              <a:spcBef>
                <a:spcPts val="0"/>
              </a:spcBef>
              <a:buClrTx/>
              <a:buSzTx/>
              <a:buFont typeface="Wingdings" panose="05000000000000000000" pitchFamily="2" charset="2"/>
              <a:buChar char="p"/>
            </a:pPr>
            <a:r>
              <a:rPr lang="zh-CN" altLang="en-US" sz="1400" b="0" dirty="0">
                <a:latin typeface="汉仪君黑-45简" panose="020B0604020202020204" charset="-122"/>
                <a:ea typeface="汉仪君黑-45简" panose="020B0604020202020204" charset="-122"/>
              </a:rPr>
              <a:t>对接和修复项目中的bug</a:t>
            </a:r>
          </a:p>
          <a:p>
            <a:pPr marL="285750" indent="-28575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lang="en-US" altLang="zh-CN" sz="1400" b="0" dirty="0">
              <a:solidFill>
                <a:schemeClr val="tx1">
                  <a:lumMod val="65000"/>
                  <a:lumOff val="35000"/>
                </a:schemeClr>
              </a:solidFill>
              <a:latin typeface="汉仪君黑-45简" panose="020B0604020202020204" charset="-122"/>
              <a:ea typeface="汉仪君黑-45简" panose="020B0604020202020204" charset="-122"/>
              <a:cs typeface="汉仪君黑-45简" panose="020B0604020202020204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Chat_20240104100736">
            <a:hlinkClick r:id="" action="ppaction://media"/>
            <a:extLst>
              <a:ext uri="{FF2B5EF4-FFF2-40B4-BE49-F238E27FC236}">
                <a16:creationId xmlns:a16="http://schemas.microsoft.com/office/drawing/2014/main" id="{41423D89-05CC-4164-BBD3-A11BF6B43D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4817" y="454252"/>
            <a:ext cx="97536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7381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等腰三角形 3"/>
          <p:cNvSpPr/>
          <p:nvPr/>
        </p:nvSpPr>
        <p:spPr>
          <a:xfrm flipV="1">
            <a:off x="3180398" y="159385"/>
            <a:ext cx="5831205" cy="2090420"/>
          </a:xfrm>
          <a:prstGeom prst="triangle">
            <a:avLst>
              <a:gd name="adj" fmla="val 50168"/>
            </a:avLst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261360" y="2534285"/>
            <a:ext cx="56692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dirty="0">
                <a:solidFill>
                  <a:srgbClr val="00325D"/>
                </a:solidFill>
                <a:effectLst/>
                <a:latin typeface="汉仪旗黑-55简" charset="-128"/>
                <a:ea typeface="汉仪旗黑-55简" charset="-128"/>
              </a:rPr>
              <a:t>谢谢大家观看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4925179" y="3827452"/>
            <a:ext cx="233910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en-US" altLang="zh-CN" sz="2400" dirty="0">
                <a:solidFill>
                  <a:srgbClr val="00325D"/>
                </a:solidFill>
                <a:latin typeface="汉仪中黑简" charset="-122"/>
                <a:ea typeface="汉仪中黑简" charset="-122"/>
                <a:sym typeface="+mn-ea"/>
              </a:rPr>
              <a:t>《</a:t>
            </a:r>
            <a:r>
              <a:rPr lang="zh-CN" altLang="en-US" sz="2400" dirty="0">
                <a:solidFill>
                  <a:srgbClr val="00325D"/>
                </a:solidFill>
                <a:latin typeface="汉仪中黑简" charset="-122"/>
                <a:ea typeface="汉仪中黑简" charset="-122"/>
                <a:sym typeface="+mn-ea"/>
              </a:rPr>
              <a:t>金铲铲之战</a:t>
            </a:r>
            <a:r>
              <a:rPr lang="en-US" altLang="zh-CN" sz="2400" dirty="0">
                <a:solidFill>
                  <a:srgbClr val="00325D"/>
                </a:solidFill>
                <a:latin typeface="汉仪中黑简" charset="-122"/>
                <a:ea typeface="汉仪中黑简" charset="-122"/>
                <a:sym typeface="+mn-ea"/>
              </a:rPr>
              <a:t>》</a:t>
            </a:r>
            <a:endParaRPr lang="zh-CN" altLang="en-US" sz="2400" dirty="0">
              <a:solidFill>
                <a:srgbClr val="00325D"/>
              </a:solidFill>
              <a:latin typeface="汉仪中黑简" charset="-122"/>
              <a:ea typeface="汉仪中黑简" charset="-122"/>
              <a:sym typeface="+mn-e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3119120" y="4058920"/>
            <a:ext cx="913130" cy="0"/>
          </a:xfrm>
          <a:prstGeom prst="line">
            <a:avLst/>
          </a:prstGeom>
          <a:ln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菱形 20"/>
          <p:cNvSpPr/>
          <p:nvPr/>
        </p:nvSpPr>
        <p:spPr>
          <a:xfrm>
            <a:off x="4060825" y="396303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菱形 21"/>
          <p:cNvSpPr/>
          <p:nvPr/>
        </p:nvSpPr>
        <p:spPr>
          <a:xfrm>
            <a:off x="7939405" y="396303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/>
          <p:cNvCxnSpPr/>
          <p:nvPr/>
        </p:nvCxnSpPr>
        <p:spPr>
          <a:xfrm>
            <a:off x="8177530" y="4058920"/>
            <a:ext cx="942975" cy="0"/>
          </a:xfrm>
          <a:prstGeom prst="line">
            <a:avLst/>
          </a:prstGeom>
          <a:ln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B5D88D3E-B5A3-C73E-E484-9B04877F4787}"/>
              </a:ext>
            </a:extLst>
          </p:cNvPr>
          <p:cNvSpPr txBox="1"/>
          <p:nvPr/>
        </p:nvSpPr>
        <p:spPr>
          <a:xfrm>
            <a:off x="2433955" y="4396740"/>
            <a:ext cx="7324090" cy="119090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2252420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陈君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汉仪君黑-45简" charset="-122"/>
              <a:ea typeface="汉仪君黑-45简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2252209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罗骏超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汉仪君黑-45简" charset="-122"/>
              <a:ea typeface="汉仪君黑-45简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2252695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薛锦烨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汉仪君黑-45简" charset="-122"/>
              <a:ea typeface="汉仪君黑-45简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2252942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君黑-45简" charset="-122"/>
                <a:ea typeface="汉仪君黑-45简" charset="-122"/>
                <a:sym typeface="+mn-ea"/>
              </a:rPr>
              <a:t>廖秋实</a:t>
            </a: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2414270" y="6285865"/>
            <a:ext cx="1958975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7778115" y="6285865"/>
            <a:ext cx="1835150" cy="0"/>
          </a:xfrm>
          <a:prstGeom prst="line">
            <a:avLst/>
          </a:prstGeom>
          <a:ln w="9525">
            <a:solidFill>
              <a:srgbClr val="003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4833938" y="6101715"/>
            <a:ext cx="252412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indent="0">
              <a:buNone/>
            </a:pPr>
            <a:r>
              <a:rPr lang="zh-CN" altLang="en-US"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  <a:sym typeface="+mn-ea"/>
              </a:rPr>
              <a:t>金山办公软件有限公司 </a:t>
            </a:r>
          </a:p>
        </p:txBody>
      </p:sp>
      <p:sp>
        <p:nvSpPr>
          <p:cNvPr id="32" name="菱形 31"/>
          <p:cNvSpPr/>
          <p:nvPr/>
        </p:nvSpPr>
        <p:spPr>
          <a:xfrm>
            <a:off x="439991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菱形 32"/>
          <p:cNvSpPr/>
          <p:nvPr/>
        </p:nvSpPr>
        <p:spPr>
          <a:xfrm>
            <a:off x="7569835" y="6190615"/>
            <a:ext cx="190500" cy="190500"/>
          </a:xfrm>
          <a:prstGeom prst="diamond">
            <a:avLst/>
          </a:prstGeom>
          <a:noFill/>
          <a:ln>
            <a:solidFill>
              <a:srgbClr val="00325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 descr="hamish-weir-Um7ZTJFS1_8-unsplash"/>
          <p:cNvPicPr>
            <a:picLocks noChangeAspect="1"/>
          </p:cNvPicPr>
          <p:nvPr/>
        </p:nvPicPr>
        <p:blipFill>
          <a:blip r:embed="rId4"/>
          <a:srcRect l="581" t="18682" r="565" b="39545"/>
          <a:stretch>
            <a:fillRect/>
          </a:stretch>
        </p:blipFill>
        <p:spPr>
          <a:xfrm>
            <a:off x="313690" y="2272665"/>
            <a:ext cx="11564620" cy="274891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8212" h="4329">
                <a:moveTo>
                  <a:pt x="0" y="0"/>
                </a:moveTo>
                <a:lnTo>
                  <a:pt x="18212" y="0"/>
                </a:lnTo>
                <a:lnTo>
                  <a:pt x="18212" y="4329"/>
                </a:lnTo>
                <a:lnTo>
                  <a:pt x="0" y="4329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5" name="矩形 34"/>
          <p:cNvSpPr/>
          <p:nvPr/>
        </p:nvSpPr>
        <p:spPr>
          <a:xfrm>
            <a:off x="314325" y="2272665"/>
            <a:ext cx="11564620" cy="2748915"/>
          </a:xfrm>
          <a:prstGeom prst="rect">
            <a:avLst/>
          </a:prstGeom>
          <a:solidFill>
            <a:srgbClr val="00325D">
              <a:alpha val="7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88715" y="2827020"/>
            <a:ext cx="48120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6000" dirty="0">
                <a:solidFill>
                  <a:schemeClr val="bg1"/>
                </a:solidFill>
                <a:latin typeface="汉仪旗黑-55简" panose="00020600040101010101" charset="-128"/>
                <a:ea typeface="汉仪旗黑-55简" panose="00020600040101010101" charset="-128"/>
                <a:cs typeface="汉仪旗黑-55简" panose="00020600040101010101" charset="-128"/>
              </a:rPr>
              <a:t>项目设计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5401945" y="874395"/>
            <a:ext cx="138811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>
                <a:solidFill>
                  <a:srgbClr val="00325D"/>
                </a:solidFill>
                <a:latin typeface="汉仪君黑-45简" panose="020B0604020202020204" charset="-122"/>
                <a:ea typeface="汉仪君黑-45简" panose="020B0604020202020204" charset="-122"/>
              </a:rPr>
              <a:t>01</a:t>
            </a: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144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074603" y="737235"/>
            <a:ext cx="20427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rgbClr val="00325D"/>
                </a:solidFill>
                <a:latin typeface="汉仪旗黑-55简" charset="-128"/>
                <a:ea typeface="汉仪旗黑-55简" charset="-128"/>
                <a:cs typeface="汉仪旗黑-55简" charset="-128"/>
                <a:sym typeface="+mn-ea"/>
              </a:rPr>
              <a:t>场景架构</a:t>
            </a:r>
            <a:endParaRPr lang="zh-CN" altLang="en-US" sz="2400" dirty="0">
              <a:solidFill>
                <a:srgbClr val="00325D"/>
              </a:solidFill>
              <a:latin typeface="汉仪旗黑-55简" charset="-128"/>
              <a:ea typeface="汉仪旗黑-55简" charset="-128"/>
              <a:cs typeface="汉仪旗黑-55简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824865" y="2521585"/>
            <a:ext cx="3163570" cy="332803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473575" y="2500630"/>
            <a:ext cx="3242945" cy="334200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201660" y="2521585"/>
            <a:ext cx="3163570" cy="3328035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824865" y="2192655"/>
            <a:ext cx="2195195" cy="555625"/>
          </a:xfrm>
          <a:custGeom>
            <a:avLst/>
            <a:gdLst>
              <a:gd name="connsiteX0" fmla="*/ 0 w 3457"/>
              <a:gd name="connsiteY0" fmla="*/ 0 h 875"/>
              <a:gd name="connsiteX1" fmla="*/ 3457 w 3457"/>
              <a:gd name="connsiteY1" fmla="*/ 0 h 875"/>
              <a:gd name="connsiteX2" fmla="*/ 3183 w 3457"/>
              <a:gd name="connsiteY2" fmla="*/ 422 h 875"/>
              <a:gd name="connsiteX3" fmla="*/ 3457 w 3457"/>
              <a:gd name="connsiteY3" fmla="*/ 875 h 875"/>
              <a:gd name="connsiteX4" fmla="*/ 0 w 3457"/>
              <a:gd name="connsiteY4" fmla="*/ 875 h 875"/>
              <a:gd name="connsiteX5" fmla="*/ 0 w 3457"/>
              <a:gd name="connsiteY5" fmla="*/ 0 h 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7" h="875">
                <a:moveTo>
                  <a:pt x="0" y="0"/>
                </a:moveTo>
                <a:lnTo>
                  <a:pt x="3457" y="0"/>
                </a:lnTo>
                <a:lnTo>
                  <a:pt x="3183" y="422"/>
                </a:lnTo>
                <a:lnTo>
                  <a:pt x="3457" y="875"/>
                </a:lnTo>
                <a:lnTo>
                  <a:pt x="0" y="875"/>
                </a:lnTo>
                <a:lnTo>
                  <a:pt x="0" y="0"/>
                </a:lnTo>
                <a:close/>
              </a:path>
            </a:pathLst>
          </a:custGeom>
          <a:solidFill>
            <a:srgbClr val="00325D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/>
        </p:nvSpPr>
        <p:spPr>
          <a:xfrm>
            <a:off x="4473575" y="2183130"/>
            <a:ext cx="2195195" cy="555625"/>
          </a:xfrm>
          <a:custGeom>
            <a:avLst/>
            <a:gdLst>
              <a:gd name="connsiteX0" fmla="*/ 0 w 3457"/>
              <a:gd name="connsiteY0" fmla="*/ 0 h 875"/>
              <a:gd name="connsiteX1" fmla="*/ 3457 w 3457"/>
              <a:gd name="connsiteY1" fmla="*/ 0 h 875"/>
              <a:gd name="connsiteX2" fmla="*/ 3183 w 3457"/>
              <a:gd name="connsiteY2" fmla="*/ 422 h 875"/>
              <a:gd name="connsiteX3" fmla="*/ 3457 w 3457"/>
              <a:gd name="connsiteY3" fmla="*/ 875 h 875"/>
              <a:gd name="connsiteX4" fmla="*/ 0 w 3457"/>
              <a:gd name="connsiteY4" fmla="*/ 875 h 875"/>
              <a:gd name="connsiteX5" fmla="*/ 0 w 3457"/>
              <a:gd name="connsiteY5" fmla="*/ 0 h 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7" h="875">
                <a:moveTo>
                  <a:pt x="0" y="0"/>
                </a:moveTo>
                <a:lnTo>
                  <a:pt x="3457" y="0"/>
                </a:lnTo>
                <a:lnTo>
                  <a:pt x="3183" y="422"/>
                </a:lnTo>
                <a:lnTo>
                  <a:pt x="3457" y="875"/>
                </a:lnTo>
                <a:lnTo>
                  <a:pt x="0" y="875"/>
                </a:lnTo>
                <a:lnTo>
                  <a:pt x="0" y="0"/>
                </a:lnTo>
                <a:close/>
              </a:path>
            </a:pathLst>
          </a:custGeom>
          <a:solidFill>
            <a:srgbClr val="00325D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8201660" y="2192655"/>
            <a:ext cx="2195195" cy="555625"/>
          </a:xfrm>
          <a:custGeom>
            <a:avLst/>
            <a:gdLst>
              <a:gd name="connsiteX0" fmla="*/ 0 w 3457"/>
              <a:gd name="connsiteY0" fmla="*/ 0 h 875"/>
              <a:gd name="connsiteX1" fmla="*/ 3457 w 3457"/>
              <a:gd name="connsiteY1" fmla="*/ 0 h 875"/>
              <a:gd name="connsiteX2" fmla="*/ 3183 w 3457"/>
              <a:gd name="connsiteY2" fmla="*/ 422 h 875"/>
              <a:gd name="connsiteX3" fmla="*/ 3457 w 3457"/>
              <a:gd name="connsiteY3" fmla="*/ 875 h 875"/>
              <a:gd name="connsiteX4" fmla="*/ 0 w 3457"/>
              <a:gd name="connsiteY4" fmla="*/ 875 h 875"/>
              <a:gd name="connsiteX5" fmla="*/ 0 w 3457"/>
              <a:gd name="connsiteY5" fmla="*/ 0 h 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457" h="875">
                <a:moveTo>
                  <a:pt x="0" y="0"/>
                </a:moveTo>
                <a:lnTo>
                  <a:pt x="3457" y="0"/>
                </a:lnTo>
                <a:lnTo>
                  <a:pt x="3183" y="422"/>
                </a:lnTo>
                <a:lnTo>
                  <a:pt x="3457" y="875"/>
                </a:lnTo>
                <a:lnTo>
                  <a:pt x="0" y="875"/>
                </a:lnTo>
                <a:lnTo>
                  <a:pt x="0" y="0"/>
                </a:lnTo>
                <a:close/>
              </a:path>
            </a:pathLst>
          </a:custGeom>
          <a:solidFill>
            <a:srgbClr val="00325D"/>
          </a:solidFill>
          <a:ln w="158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83920" y="3129915"/>
            <a:ext cx="302863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cs typeface="汉仪旗黑-55简" charset="-128"/>
                <a:sym typeface="+mn-ea"/>
              </a:rPr>
              <a:t>class HelloWorld : public Scene </a:t>
            </a:r>
            <a:endParaRPr lang="zh-CN" altLang="en-US" sz="140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微软雅黑 Light" panose="020B0502040204020203" pitchFamily="34" charset="-122"/>
              <a:cs typeface="汉仪旗黑-55简" charset="-128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16965" y="22402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汉仪君黑-45简" charset="-122"/>
                <a:ea typeface="汉仪君黑-45简" charset="-122"/>
              </a:rPr>
              <a:t>开始界面</a:t>
            </a:r>
            <a:endParaRPr lang="en-US" altLang="zh-CN" sz="2400" dirty="0">
              <a:solidFill>
                <a:schemeClr val="bg1"/>
              </a:solidFill>
              <a:latin typeface="汉仪君黑-45简" charset="-122"/>
              <a:ea typeface="汉仪君黑-45简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949960" y="3648075"/>
            <a:ext cx="29133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Sprite – </a:t>
            </a:r>
            <a:r>
              <a:rPr lang="zh-CN" altLang="en-US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背景</a:t>
            </a:r>
            <a:endParaRPr lang="en-US" altLang="zh-CN" sz="120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Label – </a:t>
            </a:r>
            <a:r>
              <a:rPr lang="zh-CN" altLang="en-US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游戏标题</a:t>
            </a:r>
            <a:endParaRPr lang="en-US" altLang="zh-CN" sz="120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Menu – </a:t>
            </a:r>
            <a:r>
              <a:rPr lang="zh-CN" altLang="en-US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选项菜单</a:t>
            </a:r>
            <a:endParaRPr lang="en-US" altLang="zh-CN" sz="120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628650" lvl="1" indent="-171450" algn="just">
              <a:buFont typeface="Wingdings" panose="05000000000000000000" pitchFamily="2" charset="2"/>
              <a:buChar char="u"/>
            </a:pPr>
            <a:r>
              <a:rPr lang="en-US" altLang="zh-CN" sz="1200" b="0" dirty="0" err="1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MenuItem</a:t>
            </a:r>
            <a:r>
              <a:rPr lang="en-US" altLang="zh-CN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 – </a:t>
            </a:r>
            <a:r>
              <a:rPr lang="zh-CN" altLang="en-US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练习模式</a:t>
            </a:r>
            <a:endParaRPr lang="en-US" altLang="zh-CN" sz="1200" b="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628650" lvl="1" indent="-171450" algn="just">
              <a:buFont typeface="Wingdings" panose="05000000000000000000" pitchFamily="2" charset="2"/>
              <a:buChar char="u"/>
            </a:pPr>
            <a:r>
              <a:rPr lang="en-US" altLang="zh-CN" sz="1200" dirty="0" err="1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MenuItem</a:t>
            </a: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 – </a:t>
            </a:r>
            <a:r>
              <a:rPr lang="zh-CN" altLang="en-US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联机模式</a:t>
            </a:r>
            <a:endParaRPr lang="en-US" altLang="zh-CN" sz="120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628650" lvl="1" indent="-171450" algn="just">
              <a:buFont typeface="Wingdings" panose="05000000000000000000" pitchFamily="2" charset="2"/>
              <a:buChar char="u"/>
            </a:pPr>
            <a:r>
              <a:rPr lang="en-US" altLang="zh-CN" sz="1200" dirty="0" err="1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MenuItem</a:t>
            </a: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 – </a:t>
            </a:r>
            <a:r>
              <a:rPr lang="zh-CN" altLang="en-US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设置界面</a:t>
            </a:r>
            <a:endParaRPr lang="en-US" altLang="zh-CN" sz="120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628650" lvl="1" indent="-171450" algn="just">
              <a:buFont typeface="Wingdings" panose="05000000000000000000" pitchFamily="2" charset="2"/>
              <a:buChar char="u"/>
            </a:pPr>
            <a:r>
              <a:rPr lang="en-US" altLang="zh-CN" sz="1200" b="0" dirty="0" err="1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MenuItem</a:t>
            </a:r>
            <a:r>
              <a:rPr lang="en-US" altLang="zh-CN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 – </a:t>
            </a:r>
            <a:r>
              <a:rPr lang="zh-CN" altLang="en-US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退出游戏</a:t>
            </a:r>
            <a:endParaRPr lang="en-US" altLang="zh-CN" sz="1200" b="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730750" y="22402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汉仪君黑-45简" charset="-122"/>
                <a:ea typeface="汉仪君黑-45简" charset="-122"/>
              </a:rPr>
              <a:t>房间界面</a:t>
            </a:r>
            <a:endParaRPr lang="en-US" altLang="zh-CN" sz="2400" dirty="0">
              <a:solidFill>
                <a:schemeClr val="bg1"/>
              </a:solidFill>
              <a:latin typeface="汉仪君黑-45简" charset="-122"/>
              <a:ea typeface="汉仪君黑-45简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569325" y="224028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汉仪君黑-45简" charset="-122"/>
                <a:ea typeface="汉仪君黑-45简" charset="-122"/>
              </a:rPr>
              <a:t>战斗界面</a:t>
            </a:r>
            <a:endParaRPr lang="en-US" altLang="zh-CN" sz="2400" dirty="0">
              <a:solidFill>
                <a:schemeClr val="bg1"/>
              </a:solidFill>
              <a:latin typeface="汉仪君黑-45简" charset="-122"/>
              <a:ea typeface="汉仪君黑-45简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4706620" y="3648075"/>
            <a:ext cx="29133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Sprite – </a:t>
            </a:r>
            <a:r>
              <a:rPr lang="zh-CN" altLang="en-US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背景</a:t>
            </a:r>
            <a:endParaRPr lang="en-US" altLang="zh-CN" sz="1200" b="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Label – </a:t>
            </a:r>
            <a:r>
              <a:rPr lang="zh-CN" altLang="en-US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房间号和人数提示信息</a:t>
            </a:r>
            <a:endParaRPr lang="en-US" altLang="zh-CN" sz="1200" b="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8394700" y="3648075"/>
            <a:ext cx="291338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class Prepare : public Layer – </a:t>
            </a:r>
            <a:r>
              <a:rPr lang="zh-CN" altLang="en-US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准备图层</a:t>
            </a:r>
            <a:endParaRPr lang="en-US" altLang="zh-CN" sz="120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class Fight : public Layer – </a:t>
            </a:r>
            <a:r>
              <a:rPr lang="zh-CN" altLang="en-US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战斗图层</a:t>
            </a:r>
            <a:endParaRPr lang="en-US" altLang="zh-CN" sz="120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class </a:t>
            </a:r>
            <a:r>
              <a:rPr lang="en-US" altLang="zh-CN" sz="1200" dirty="0" err="1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MapData</a:t>
            </a: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 : public Layer – </a:t>
            </a:r>
            <a:r>
              <a:rPr lang="zh-CN" altLang="en-US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地图图层</a:t>
            </a:r>
            <a:endParaRPr lang="en-US" altLang="zh-CN" sz="120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c</a:t>
            </a:r>
            <a:r>
              <a:rPr lang="en-US" altLang="zh-CN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lass Store : public Layer – </a:t>
            </a:r>
            <a:r>
              <a:rPr lang="zh-CN" altLang="en-US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商店图层</a:t>
            </a:r>
            <a:endParaRPr lang="en-US" altLang="zh-CN" sz="1200" b="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class Introduction : public Layer – </a:t>
            </a:r>
            <a:r>
              <a:rPr lang="zh-CN" altLang="en-US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介绍页面图层</a:t>
            </a:r>
            <a:endParaRPr lang="en-US" altLang="zh-CN" sz="120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Sprite – </a:t>
            </a:r>
            <a:r>
              <a:rPr lang="zh-CN" altLang="en-US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背景</a:t>
            </a:r>
            <a:endParaRPr lang="en-US" altLang="zh-CN" sz="120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Label – </a:t>
            </a:r>
            <a:r>
              <a:rPr lang="zh-CN" altLang="en-US" sz="1200" b="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文字信息</a:t>
            </a:r>
            <a:endParaRPr lang="en-US" altLang="zh-CN" sz="1200" b="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171450" indent="-171450" algn="just">
              <a:buFont typeface="Wingdings" panose="05000000000000000000" pitchFamily="2" charset="2"/>
              <a:buChar char="u"/>
            </a:pPr>
            <a:r>
              <a:rPr lang="en-US" altLang="zh-CN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Menu – </a:t>
            </a:r>
            <a:r>
              <a:rPr lang="zh-CN" altLang="en-US" sz="1200" dirty="0">
                <a:solidFill>
                  <a:schemeClr val="bg1"/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选项菜单</a:t>
            </a:r>
            <a:endParaRPr lang="en-US" altLang="zh-CN" sz="1200" b="0" dirty="0">
              <a:solidFill>
                <a:schemeClr val="bg1"/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927EFE-FA52-1031-80AF-F6121A9D6566}"/>
              </a:ext>
            </a:extLst>
          </p:cNvPr>
          <p:cNvSpPr txBox="1"/>
          <p:nvPr/>
        </p:nvSpPr>
        <p:spPr>
          <a:xfrm>
            <a:off x="4632205" y="3143430"/>
            <a:ext cx="302863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cs typeface="汉仪旗黑-55简" charset="-128"/>
                <a:sym typeface="+mn-ea"/>
              </a:rPr>
              <a:t>class Room : public Scene </a:t>
            </a:r>
            <a:endParaRPr lang="zh-CN" altLang="en-US" sz="140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微软雅黑 Light" panose="020B0502040204020203" pitchFamily="34" charset="-122"/>
              <a:cs typeface="汉仪旗黑-55简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2BD8A59-BE1B-AC8F-0100-5BA78D81047E}"/>
              </a:ext>
            </a:extLst>
          </p:cNvPr>
          <p:cNvSpPr txBox="1"/>
          <p:nvPr/>
        </p:nvSpPr>
        <p:spPr>
          <a:xfrm>
            <a:off x="8394700" y="3146568"/>
            <a:ext cx="3028633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Century Gothic" panose="020B0502020202020204" pitchFamily="34" charset="0"/>
                <a:ea typeface="微软雅黑 Light" panose="020B0502040204020203" pitchFamily="34" charset="-122"/>
                <a:cs typeface="汉仪旗黑-55简" charset="-128"/>
                <a:sym typeface="+mn-ea"/>
              </a:rPr>
              <a:t>class Battlefield : public Scene </a:t>
            </a:r>
            <a:endParaRPr lang="zh-CN" altLang="en-US" sz="1400" dirty="0">
              <a:solidFill>
                <a:schemeClr val="bg1"/>
              </a:solidFill>
              <a:effectLst/>
              <a:latin typeface="Century Gothic" panose="020B0502020202020204" pitchFamily="34" charset="0"/>
              <a:ea typeface="微软雅黑 Light" panose="020B0502040204020203" pitchFamily="34" charset="-122"/>
              <a:cs typeface="汉仪旗黑-55简" charset="-128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317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074603" y="737235"/>
            <a:ext cx="2042795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400" dirty="0">
                <a:solidFill>
                  <a:srgbClr val="00325D"/>
                </a:solidFill>
                <a:latin typeface="汉仪旗黑-55简" charset="-128"/>
                <a:ea typeface="汉仪旗黑-55简" charset="-128"/>
                <a:cs typeface="汉仪旗黑-55简" charset="-128"/>
                <a:sym typeface="+mn-ea"/>
              </a:rPr>
              <a:t>通用工具类</a:t>
            </a:r>
            <a:endParaRPr lang="zh-CN" altLang="en-US" sz="2400" dirty="0">
              <a:solidFill>
                <a:srgbClr val="00325D"/>
              </a:solidFill>
              <a:latin typeface="汉仪旗黑-55简" charset="-128"/>
              <a:ea typeface="汉仪旗黑-55简" charset="-128"/>
              <a:cs typeface="汉仪旗黑-55简" charset="-128"/>
            </a:endParaRPr>
          </a:p>
          <a:p>
            <a:pPr algn="ctr"/>
            <a:endParaRPr lang="zh-CN" altLang="en-US" sz="2400" dirty="0">
              <a:solidFill>
                <a:srgbClr val="00325D"/>
              </a:solidFill>
              <a:latin typeface="汉仪旗黑-55简" charset="-128"/>
              <a:ea typeface="汉仪旗黑-55简" charset="-128"/>
              <a:cs typeface="汉仪旗黑-55简" charset="-128"/>
            </a:endParaRPr>
          </a:p>
        </p:txBody>
      </p:sp>
      <p:sp>
        <p:nvSpPr>
          <p:cNvPr id="38" name="等腰三角形 37"/>
          <p:cNvSpPr/>
          <p:nvPr/>
        </p:nvSpPr>
        <p:spPr>
          <a:xfrm flipV="1">
            <a:off x="5491480" y="0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355783" y="2689225"/>
            <a:ext cx="342240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solidFill>
                  <a:srgbClr val="00325D"/>
                </a:solidFill>
                <a:latin typeface="Century Gothic" panose="020B0502020202020204" pitchFamily="34" charset="0"/>
                <a:ea typeface="汉仪旗黑-55简" charset="-128"/>
                <a:cs typeface="汉仪旗黑-55简" charset="-128"/>
                <a:sym typeface="+mn-ea"/>
              </a:rPr>
              <a:t>class </a:t>
            </a:r>
            <a:r>
              <a:rPr lang="en-US" altLang="zh-CN" sz="2400" dirty="0" err="1">
                <a:solidFill>
                  <a:srgbClr val="00325D"/>
                </a:solidFill>
                <a:latin typeface="Century Gothic" panose="020B0502020202020204" pitchFamily="34" charset="0"/>
                <a:ea typeface="汉仪旗黑-55简" charset="-128"/>
                <a:cs typeface="汉仪旗黑-55简" charset="-128"/>
                <a:sym typeface="+mn-ea"/>
              </a:rPr>
              <a:t>GeneralCreator</a:t>
            </a:r>
            <a:endParaRPr lang="zh-CN" altLang="en-US" sz="2400" dirty="0">
              <a:solidFill>
                <a:srgbClr val="00325D"/>
              </a:solidFill>
              <a:latin typeface="Century Gothic" panose="020B0502020202020204" pitchFamily="34" charset="0"/>
              <a:ea typeface="汉仪旗黑-55简" charset="-128"/>
              <a:cs typeface="汉仪旗黑-55简" charset="-128"/>
            </a:endParaRPr>
          </a:p>
          <a:p>
            <a:endParaRPr lang="zh-CN" altLang="en-US" sz="2400" dirty="0">
              <a:solidFill>
                <a:srgbClr val="00325D"/>
              </a:solidFill>
              <a:latin typeface="Century Gothic" panose="020B0502020202020204" pitchFamily="34" charset="0"/>
              <a:ea typeface="汉仪旗黑-55简" charset="-128"/>
              <a:cs typeface="汉仪旗黑-55简" charset="-128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56100" y="3186430"/>
            <a:ext cx="7001510" cy="553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  <a:sym typeface="+mn-ea"/>
              </a:rPr>
              <a:t>整合了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  <a:sym typeface="+mn-ea"/>
              </a:rPr>
              <a:t>Node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  <a:sym typeface="+mn-ea"/>
              </a:rPr>
              <a:t>类各子类对象指针的创建、检查与初始化操作，用于一键生成结点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charset="-122"/>
              <a:ea typeface="汉仪君黑-45简" charset="-122"/>
              <a:cs typeface="汉仪君黑-45简" charset="-122"/>
              <a:sym typeface="+mn-ea"/>
            </a:endParaRPr>
          </a:p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  <a:sym typeface="+mn-ea"/>
              </a:rPr>
              <a:t>单例模式，使用静态成员函数</a:t>
            </a:r>
            <a:r>
              <a:rPr lang="en-US" altLang="zh-CN" sz="1200" b="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  <a:sym typeface="+mn-ea"/>
              </a:rPr>
              <a:t>getInstance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  <a:sym typeface="+mn-ea"/>
              </a:rPr>
              <a:t>()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  <a:sym typeface="+mn-ea"/>
              </a:rPr>
              <a:t>获取实例</a:t>
            </a:r>
            <a:endParaRPr lang="en-US" altLang="zh-CN" sz="1200" b="0" dirty="0">
              <a:solidFill>
                <a:schemeClr val="tx1">
                  <a:lumMod val="65000"/>
                  <a:lumOff val="35000"/>
                </a:schemeClr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56100" y="4919980"/>
            <a:ext cx="7001510" cy="79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u"/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借助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cocos2d-x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提供的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HttpClient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及相关类与游戏服务端交互，实现对房间的申请和对房间状态的检测，并实现玩家数据和文本文件间的相互转化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  <a:p>
            <a:pPr marL="171450" indent="-171450">
              <a:lnSpc>
                <a:spcPct val="130000"/>
              </a:lnSpc>
              <a:buFont typeface="Wingdings" panose="05000000000000000000" pitchFamily="2" charset="2"/>
              <a:buChar char="u"/>
            </a:pPr>
            <a:r>
              <a:rPr lang="zh-CN" altLang="en-US" sz="1200" b="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</a:rPr>
              <a:t>单例模式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  <a:sym typeface="+mn-ea"/>
              </a:rPr>
              <a:t>，使用静态成员函数</a:t>
            </a:r>
            <a:r>
              <a:rPr lang="en-US" altLang="zh-CN" sz="12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  <a:sym typeface="+mn-ea"/>
              </a:rPr>
              <a:t>getInstance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  <a:sym typeface="+mn-ea"/>
              </a:rPr>
              <a:t>()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汉仪君黑-45简" charset="-122"/>
                <a:ea typeface="汉仪君黑-45简" charset="-122"/>
                <a:cs typeface="汉仪君黑-45简" charset="-122"/>
                <a:sym typeface="+mn-ea"/>
              </a:rPr>
              <a:t>获取实例</a:t>
            </a:r>
            <a:endParaRPr lang="en-US" altLang="zh-CN" sz="1200" b="0" dirty="0">
              <a:solidFill>
                <a:schemeClr val="tx1">
                  <a:lumMod val="65000"/>
                  <a:lumOff val="35000"/>
                </a:schemeClr>
              </a:solidFill>
              <a:latin typeface="汉仪君黑-45简" charset="-122"/>
              <a:ea typeface="汉仪君黑-45简" charset="-122"/>
              <a:cs typeface="汉仪君黑-45简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5BB99C9-C9B7-3CD2-7969-9FD18A56CCD7}"/>
              </a:ext>
            </a:extLst>
          </p:cNvPr>
          <p:cNvSpPr txBox="1"/>
          <p:nvPr/>
        </p:nvSpPr>
        <p:spPr>
          <a:xfrm>
            <a:off x="4355783" y="4426803"/>
            <a:ext cx="3422404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2400" dirty="0">
                <a:solidFill>
                  <a:srgbClr val="00325D"/>
                </a:solidFill>
                <a:latin typeface="Century Gothic" panose="020B0502020202020204" pitchFamily="34" charset="0"/>
                <a:ea typeface="汉仪旗黑-55简" charset="-128"/>
                <a:cs typeface="汉仪旗黑-55简" charset="-128"/>
                <a:sym typeface="+mn-ea"/>
              </a:rPr>
              <a:t>class </a:t>
            </a:r>
            <a:r>
              <a:rPr lang="en-US" altLang="zh-CN" sz="2400" dirty="0" err="1">
                <a:solidFill>
                  <a:srgbClr val="00325D"/>
                </a:solidFill>
                <a:latin typeface="Century Gothic" panose="020B0502020202020204" pitchFamily="34" charset="0"/>
                <a:ea typeface="汉仪旗黑-55简" charset="-128"/>
                <a:cs typeface="汉仪旗黑-55简" charset="-128"/>
                <a:sym typeface="+mn-ea"/>
              </a:rPr>
              <a:t>httpTransmission</a:t>
            </a:r>
            <a:endParaRPr lang="zh-CN" altLang="en-US" sz="2400" dirty="0">
              <a:solidFill>
                <a:srgbClr val="00325D"/>
              </a:solidFill>
              <a:latin typeface="Century Gothic" panose="020B0502020202020204" pitchFamily="34" charset="0"/>
              <a:ea typeface="汉仪旗黑-55简" charset="-128"/>
              <a:cs typeface="汉仪旗黑-55简" charset="-128"/>
            </a:endParaRPr>
          </a:p>
          <a:p>
            <a:endParaRPr lang="zh-CN" altLang="en-US" sz="2400" dirty="0">
              <a:solidFill>
                <a:srgbClr val="00325D"/>
              </a:solidFill>
              <a:latin typeface="Century Gothic" panose="020B0502020202020204" pitchFamily="34" charset="0"/>
              <a:ea typeface="汉仪旗黑-55简" charset="-128"/>
              <a:cs typeface="汉仪旗黑-55简" charset="-128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778D1D-A087-5A55-EFFB-626D22974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36" y="3740236"/>
            <a:ext cx="2882018" cy="273081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95D988-709A-A309-AB61-6CF4E58617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2636" y="1826863"/>
            <a:ext cx="2878869" cy="1913373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稻壳新logo-标准版-反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35" y="248285"/>
            <a:ext cx="1675130" cy="5137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962525" y="918210"/>
            <a:ext cx="2266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altLang="zh-CN" sz="2800">
                <a:solidFill>
                  <a:schemeClr val="bg1"/>
                </a:solidFill>
                <a:latin typeface="汉仪君黑-45简" charset="-122"/>
                <a:ea typeface="汉仪君黑-45简" charset="-122"/>
                <a:sym typeface="+mn-ea"/>
              </a:rPr>
              <a:t>YOUR LOGO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772660" y="53035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稻小壳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462395" y="5306060"/>
            <a:ext cx="722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20XX</a:t>
            </a: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9AB37188-24D9-4C0A-9A1E-4354B34EC4E5}"/>
              </a:ext>
            </a:extLst>
          </p:cNvPr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EF4F74-5665-4D51-A086-AFFACCACFA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520" y="1115973"/>
            <a:ext cx="3817783" cy="227524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AAD68A3-3063-41FE-AE96-1BAF8ACD63C7}"/>
              </a:ext>
            </a:extLst>
          </p:cNvPr>
          <p:cNvSpPr txBox="1"/>
          <p:nvPr/>
        </p:nvSpPr>
        <p:spPr>
          <a:xfrm>
            <a:off x="406400" y="918210"/>
            <a:ext cx="523494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小小英雄类：</a:t>
            </a:r>
            <a:endParaRPr lang="en-US" altLang="zh-CN" dirty="0"/>
          </a:p>
          <a:p>
            <a:r>
              <a:rPr lang="zh-CN" altLang="en-US" dirty="0"/>
              <a:t>继承</a:t>
            </a:r>
            <a:r>
              <a:rPr lang="en-US" altLang="zh-CN" dirty="0"/>
              <a:t>Node</a:t>
            </a:r>
            <a:r>
              <a:rPr lang="zh-CN" altLang="en-US" dirty="0"/>
              <a:t>，存放游戏中的各种信息以及小小英雄的操作包括拽棋子，购买棋子，出售棋子，小小英雄的移动</a:t>
            </a:r>
            <a:endParaRPr lang="en-US" altLang="zh-CN" dirty="0"/>
          </a:p>
          <a:p>
            <a:r>
              <a:rPr lang="zh-CN" altLang="en-US" dirty="0"/>
              <a:t>小小英雄控制器类（</a:t>
            </a:r>
            <a:r>
              <a:rPr lang="en-US" altLang="zh-CN" dirty="0" err="1"/>
              <a:t>LHcontroler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继承</a:t>
            </a:r>
            <a:r>
              <a:rPr lang="en-US" altLang="zh-CN" dirty="0"/>
              <a:t>Ref</a:t>
            </a:r>
          </a:p>
          <a:p>
            <a:r>
              <a:rPr lang="zh-CN" altLang="en-US" dirty="0"/>
              <a:t>单例模式，主要存放整个游戏所有小小英雄指针</a:t>
            </a:r>
            <a:endParaRPr lang="en-US" altLang="zh-CN" dirty="0"/>
          </a:p>
          <a:p>
            <a:r>
              <a:rPr lang="zh-CN" altLang="en-US" dirty="0"/>
              <a:t>以及结算动画。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EBDF7E-BB70-4D69-87E0-EF653587B462}"/>
              </a:ext>
            </a:extLst>
          </p:cNvPr>
          <p:cNvSpPr txBox="1"/>
          <p:nvPr/>
        </p:nvSpPr>
        <p:spPr>
          <a:xfrm>
            <a:off x="406400" y="3631467"/>
            <a:ext cx="53232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海克斯类：</a:t>
            </a:r>
            <a:endParaRPr lang="en-US" altLang="zh-CN" dirty="0"/>
          </a:p>
          <a:p>
            <a:r>
              <a:rPr lang="zh-CN" altLang="en-US" dirty="0"/>
              <a:t>继承</a:t>
            </a:r>
            <a:r>
              <a:rPr lang="en-US" altLang="zh-CN" dirty="0"/>
              <a:t>Layer</a:t>
            </a:r>
          </a:p>
          <a:p>
            <a:r>
              <a:rPr lang="zh-CN" altLang="en-US" dirty="0"/>
              <a:t>作为一个图层放置在游戏中</a:t>
            </a:r>
            <a:endParaRPr lang="en-US" altLang="zh-CN" dirty="0"/>
          </a:p>
          <a:p>
            <a:r>
              <a:rPr lang="zh-CN" altLang="en-US" dirty="0"/>
              <a:t>用于用户开局选择海克斯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FBC66C-C424-4D41-8A7A-0A21FE6101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411" y="3749078"/>
            <a:ext cx="2807506" cy="199294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CEECA6-6EBE-4F5E-98AD-7A5A0F2EA0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7920" y="3754299"/>
            <a:ext cx="4600361" cy="1987728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C8BAF49-0D8B-4845-9BC4-66D39D8626E8}"/>
              </a:ext>
            </a:extLst>
          </p:cNvPr>
          <p:cNvSpPr txBox="1"/>
          <p:nvPr/>
        </p:nvSpPr>
        <p:spPr>
          <a:xfrm>
            <a:off x="406400" y="5123543"/>
            <a:ext cx="33003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地图类：</a:t>
            </a:r>
            <a:endParaRPr lang="en-US" altLang="zh-CN" dirty="0"/>
          </a:p>
          <a:p>
            <a:r>
              <a:rPr lang="zh-CN" altLang="en-US" dirty="0"/>
              <a:t>继承</a:t>
            </a:r>
            <a:r>
              <a:rPr lang="en-US" altLang="zh-CN" dirty="0"/>
              <a:t>Layer</a:t>
            </a:r>
          </a:p>
          <a:p>
            <a:r>
              <a:rPr lang="zh-CN" altLang="en-US" dirty="0"/>
              <a:t>用于显示地图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42797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7" y="14033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稻壳新logo-标准版-反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35" y="248285"/>
            <a:ext cx="1675130" cy="5137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962525" y="918210"/>
            <a:ext cx="2266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altLang="zh-CN" sz="2800">
                <a:solidFill>
                  <a:schemeClr val="bg1"/>
                </a:solidFill>
                <a:latin typeface="汉仪君黑-45简" charset="-122"/>
                <a:ea typeface="汉仪君黑-45简" charset="-122"/>
                <a:sym typeface="+mn-ea"/>
              </a:rPr>
              <a:t>YOUR LOGO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772660" y="53035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稻小壳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462395" y="5306060"/>
            <a:ext cx="722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20XX</a:t>
            </a: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9AB37188-24D9-4C0A-9A1E-4354B34EC4E5}"/>
              </a:ext>
            </a:extLst>
          </p:cNvPr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AD68A3-3063-41FE-AE96-1BAF8ACD63C7}"/>
              </a:ext>
            </a:extLst>
          </p:cNvPr>
          <p:cNvSpPr txBox="1"/>
          <p:nvPr/>
        </p:nvSpPr>
        <p:spPr>
          <a:xfrm>
            <a:off x="585840" y="1286291"/>
            <a:ext cx="20610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英雄基类：</a:t>
            </a:r>
            <a:endParaRPr lang="en-US" altLang="zh-CN" dirty="0"/>
          </a:p>
          <a:p>
            <a:r>
              <a:rPr lang="zh-CN" altLang="en-US" dirty="0"/>
              <a:t>继承</a:t>
            </a:r>
            <a:r>
              <a:rPr lang="en-US" altLang="zh-CN" dirty="0"/>
              <a:t>Node</a:t>
            </a:r>
            <a:r>
              <a:rPr lang="zh-CN" altLang="en-US" dirty="0"/>
              <a:t>，是游戏中各种英雄的基类，其中包含大量基础属性（最大血量、当前血量、最大蓝量、当前蓝量、攻击范围等）以及对应属性的获取。动画方面基类种实现了血条蓝条增加减少的对应动画。除此之外还有转向、包括</a:t>
            </a:r>
            <a:r>
              <a:rPr lang="en-US" altLang="zh-CN" dirty="0"/>
              <a:t>buff</a:t>
            </a:r>
            <a:r>
              <a:rPr lang="zh-CN" altLang="en-US" dirty="0"/>
              <a:t>、</a:t>
            </a:r>
            <a:r>
              <a:rPr lang="en-US" altLang="zh-CN" dirty="0" err="1"/>
              <a:t>debuff</a:t>
            </a:r>
            <a:r>
              <a:rPr lang="zh-CN" altLang="en-US" dirty="0"/>
              <a:t>等多种细节处理。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1C62956-3D10-4E05-8470-A7666F7399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0012" y="967799"/>
            <a:ext cx="4435024" cy="51441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B9DD57-65C4-4ADF-8021-6AAB48EB42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038" y="967799"/>
            <a:ext cx="3694427" cy="511737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787970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8" y="15938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稻壳新logo-标准版-反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35" y="248285"/>
            <a:ext cx="1675130" cy="5137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962525" y="918210"/>
            <a:ext cx="2266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altLang="zh-CN" sz="2800">
                <a:solidFill>
                  <a:schemeClr val="bg1"/>
                </a:solidFill>
                <a:latin typeface="汉仪君黑-45简" charset="-122"/>
                <a:ea typeface="汉仪君黑-45简" charset="-122"/>
                <a:sym typeface="+mn-ea"/>
              </a:rPr>
              <a:t>YOUR LOGO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772660" y="53035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稻小壳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462395" y="5306060"/>
            <a:ext cx="722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20XX</a:t>
            </a: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9AB37188-24D9-4C0A-9A1E-4354B34EC4E5}"/>
              </a:ext>
            </a:extLst>
          </p:cNvPr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AD68A3-3063-41FE-AE96-1BAF8ACD63C7}"/>
              </a:ext>
            </a:extLst>
          </p:cNvPr>
          <p:cNvSpPr txBox="1"/>
          <p:nvPr/>
        </p:nvSpPr>
        <p:spPr>
          <a:xfrm>
            <a:off x="1124725" y="843677"/>
            <a:ext cx="41337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英雄派生类：</a:t>
            </a:r>
            <a:endParaRPr lang="en-US" altLang="zh-CN" dirty="0"/>
          </a:p>
          <a:p>
            <a:r>
              <a:rPr lang="zh-CN" altLang="en-US" dirty="0"/>
              <a:t>继承</a:t>
            </a:r>
            <a:r>
              <a:rPr lang="en-US" altLang="zh-CN" dirty="0"/>
              <a:t>Hero</a:t>
            </a:r>
            <a:r>
              <a:rPr lang="zh-CN" altLang="en-US" dirty="0"/>
              <a:t>，主要实现不同英雄的对应独特动画、包括移动、死亡、攻击、大招特效动画。动画的实现方式多种多样：包括简单的</a:t>
            </a:r>
            <a:r>
              <a:rPr lang="en-US" altLang="zh-CN" dirty="0"/>
              <a:t>sprite</a:t>
            </a:r>
            <a:r>
              <a:rPr lang="zh-CN" altLang="en-US" dirty="0"/>
              <a:t>的淡入淡出、平移等动作、帧序列实现的一部分动画、以及利用调度器设计持续</a:t>
            </a:r>
            <a:r>
              <a:rPr lang="en-US" altLang="zh-CN" dirty="0"/>
              <a:t>buff</a:t>
            </a:r>
            <a:r>
              <a:rPr lang="zh-CN" altLang="en-US" dirty="0"/>
              <a:t>动画。中间大部分动画使用多种方式结合进行设计，实现较为精美。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0DD71EB-F31A-4986-91B9-99D968A01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670" y="3510677"/>
            <a:ext cx="3229057" cy="25853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B29C84F-88CF-4C7A-9FA1-D2FBF0B538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1123" y="3504974"/>
            <a:ext cx="3154953" cy="25910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940A3F7-54FA-47D9-98ED-EE17F09D27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081" y="762000"/>
            <a:ext cx="3057920" cy="218172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5B5B8A8-B7CB-4EC0-A49C-6B826882E298}"/>
              </a:ext>
            </a:extLst>
          </p:cNvPr>
          <p:cNvSpPr txBox="1"/>
          <p:nvPr/>
        </p:nvSpPr>
        <p:spPr>
          <a:xfrm>
            <a:off x="10300625" y="1440180"/>
            <a:ext cx="11202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人物模型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C43A9A6-9C71-4F4B-9919-4667F12A6880}"/>
              </a:ext>
            </a:extLst>
          </p:cNvPr>
          <p:cNvSpPr txBox="1"/>
          <p:nvPr/>
        </p:nvSpPr>
        <p:spPr>
          <a:xfrm>
            <a:off x="4402206" y="4417476"/>
            <a:ext cx="2026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移动、攻击、死亡等简单特效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44DEB29-472D-401B-A232-FC46FD9CDF5B}"/>
              </a:ext>
            </a:extLst>
          </p:cNvPr>
          <p:cNvSpPr txBox="1"/>
          <p:nvPr/>
        </p:nvSpPr>
        <p:spPr>
          <a:xfrm>
            <a:off x="10040001" y="4545169"/>
            <a:ext cx="2026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大招等复杂特效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465684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152717" y="14033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稻壳新logo-标准版-反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8435" y="248285"/>
            <a:ext cx="1675130" cy="51371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962525" y="918210"/>
            <a:ext cx="2266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None/>
            </a:pPr>
            <a:r>
              <a:rPr lang="en-US" altLang="zh-CN" sz="2800">
                <a:solidFill>
                  <a:schemeClr val="bg1"/>
                </a:solidFill>
                <a:latin typeface="汉仪君黑-45简" charset="-122"/>
                <a:ea typeface="汉仪君黑-45简" charset="-122"/>
                <a:sym typeface="+mn-ea"/>
              </a:rPr>
              <a:t>YOUR LOGO 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4772660" y="5303520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稻小壳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6462395" y="5306060"/>
            <a:ext cx="7226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汉仪旗黑-55简" charset="-128"/>
                <a:ea typeface="汉仪旗黑-55简" charset="-128"/>
              </a:rPr>
              <a:t>20XX</a:t>
            </a:r>
          </a:p>
        </p:txBody>
      </p: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9AB37188-24D9-4C0A-9A1E-4354B34EC4E5}"/>
              </a:ext>
            </a:extLst>
          </p:cNvPr>
          <p:cNvSpPr/>
          <p:nvPr/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AD68A3-3063-41FE-AE96-1BAF8ACD63C7}"/>
              </a:ext>
            </a:extLst>
          </p:cNvPr>
          <p:cNvSpPr txBox="1"/>
          <p:nvPr/>
        </p:nvSpPr>
        <p:spPr>
          <a:xfrm>
            <a:off x="406400" y="918210"/>
            <a:ext cx="52349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子弹基类：</a:t>
            </a:r>
            <a:endParaRPr lang="en-US" altLang="zh-CN" dirty="0"/>
          </a:p>
          <a:p>
            <a:r>
              <a:rPr lang="zh-CN" altLang="en-US" dirty="0"/>
              <a:t>继承</a:t>
            </a:r>
            <a:r>
              <a:rPr lang="en-US" altLang="zh-CN" dirty="0"/>
              <a:t>Node</a:t>
            </a:r>
            <a:r>
              <a:rPr lang="zh-CN" altLang="en-US" dirty="0"/>
              <a:t>，用于完成远程英雄的攻击、主要包括子弹模型、速度（</a:t>
            </a:r>
            <a:r>
              <a:rPr lang="en-US" altLang="zh-CN" dirty="0"/>
              <a:t>Vec2</a:t>
            </a:r>
            <a:r>
              <a:rPr lang="zh-CN" altLang="en-US" dirty="0"/>
              <a:t>）、运动函数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BEBDF7E-BB70-4D69-87E0-EF653587B462}"/>
              </a:ext>
            </a:extLst>
          </p:cNvPr>
          <p:cNvSpPr txBox="1"/>
          <p:nvPr/>
        </p:nvSpPr>
        <p:spPr>
          <a:xfrm>
            <a:off x="6791642" y="1056709"/>
            <a:ext cx="53232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子弹派生类：</a:t>
            </a:r>
            <a:endParaRPr lang="en-US" altLang="zh-CN" dirty="0"/>
          </a:p>
          <a:p>
            <a:r>
              <a:rPr lang="zh-CN" altLang="en-US" dirty="0"/>
              <a:t>继承</a:t>
            </a:r>
            <a:r>
              <a:rPr lang="en-US" altLang="zh-CN" dirty="0"/>
              <a:t>Bullet</a:t>
            </a:r>
            <a:r>
              <a:rPr lang="zh-CN" altLang="en-US" dirty="0"/>
              <a:t>，根据不同的特效设计不同的子弹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913B0EF-EAB3-46D6-8800-9A3156AA44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72" y="1981875"/>
            <a:ext cx="4156679" cy="42435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04B1A3F-E2EA-431F-86A0-340B84AD926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1642" y="1701124"/>
            <a:ext cx="2370025" cy="183657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26E2A85-1D7D-4034-BB45-58CD1969B68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5169" y="3798647"/>
            <a:ext cx="2989206" cy="247554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25392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2"/>
            </p:custDataLst>
          </p:nvPr>
        </p:nvSpPr>
        <p:spPr>
          <a:xfrm>
            <a:off x="-952" y="0"/>
            <a:ext cx="12191365" cy="6858000"/>
          </a:xfrm>
          <a:prstGeom prst="rect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>
              <a:buNone/>
            </a:pPr>
            <a:endParaRPr lang="zh-CN" altLang="en-US"/>
          </a:p>
        </p:txBody>
      </p:sp>
      <p:sp>
        <p:nvSpPr>
          <p:cNvPr id="51" name="矩形 50"/>
          <p:cNvSpPr/>
          <p:nvPr>
            <p:custDataLst>
              <p:tags r:id="rId3"/>
            </p:custDataLst>
          </p:nvPr>
        </p:nvSpPr>
        <p:spPr>
          <a:xfrm>
            <a:off x="152718" y="140335"/>
            <a:ext cx="11886565" cy="65392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等腰三角形 23"/>
          <p:cNvSpPr/>
          <p:nvPr>
            <p:custDataLst>
              <p:tags r:id="rId4"/>
            </p:custDataLst>
          </p:nvPr>
        </p:nvSpPr>
        <p:spPr>
          <a:xfrm flipV="1">
            <a:off x="5491480" y="140335"/>
            <a:ext cx="1209040" cy="584200"/>
          </a:xfrm>
          <a:prstGeom prst="triangle">
            <a:avLst/>
          </a:prstGeom>
          <a:solidFill>
            <a:srgbClr val="00325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636905" y="424180"/>
            <a:ext cx="4999355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战斗类：fight</a:t>
            </a:r>
          </a:p>
          <a:p>
            <a:r>
              <a:rPr lang="zh-CN" altLang="en-US" dirty="0"/>
              <a:t>继承战场类Battlefield，作为战场图层的子节点。会复制己方和敌方英雄进行作战。</a:t>
            </a:r>
          </a:p>
          <a:p>
            <a:r>
              <a:rPr lang="zh-CN" altLang="en-US" dirty="0"/>
              <a:t>根据作战结果对双方英雄执行扣血、获得金币经验等操作。</a:t>
            </a:r>
          </a:p>
          <a:p>
            <a:r>
              <a:rPr lang="zh-CN" altLang="en-US" dirty="0"/>
              <a:t>处理战斗结束效果。</a:t>
            </a:r>
          </a:p>
          <a:p>
            <a:endParaRPr lang="zh-CN" altLang="en-US" dirty="0"/>
          </a:p>
          <a:p>
            <a:r>
              <a:rPr lang="zh-CN" altLang="en-US" dirty="0"/>
              <a:t>准备类：</a:t>
            </a:r>
            <a:r>
              <a:rPr lang="en-US" altLang="zh-CN" dirty="0"/>
              <a:t>prepare</a:t>
            </a:r>
          </a:p>
          <a:p>
            <a:r>
              <a:rPr lang="zh-CN" altLang="en-US" dirty="0"/>
              <a:t>继承战场类</a:t>
            </a:r>
            <a:r>
              <a:rPr lang="en-US" altLang="zh-CN" dirty="0"/>
              <a:t>Battlefield</a:t>
            </a:r>
            <a:r>
              <a:rPr lang="zh-CN" altLang="en-US" dirty="0"/>
              <a:t>，用来进行准备阶段计时，以及存放备战席和战场上的棋子，在战斗期间会被放到最底层不显示。</a:t>
            </a:r>
          </a:p>
          <a:p>
            <a:endParaRPr lang="en-US" altLang="zh-CN" dirty="0"/>
          </a:p>
          <a:p>
            <a:r>
              <a:rPr lang="zh-CN" altLang="en-US" dirty="0"/>
              <a:t>三个标签类：</a:t>
            </a:r>
            <a:r>
              <a:rPr lang="en-US" altLang="zh-CN" dirty="0"/>
              <a:t>time_label</a:t>
            </a:r>
            <a:r>
              <a:rPr lang="zh-CN" altLang="en-US" dirty="0"/>
              <a:t>，</a:t>
            </a:r>
            <a:r>
              <a:rPr lang="en-US" altLang="zh-CN" dirty="0"/>
              <a:t>turn_label</a:t>
            </a:r>
            <a:r>
              <a:rPr lang="zh-CN" altLang="en-US" dirty="0"/>
              <a:t>，</a:t>
            </a:r>
            <a:r>
              <a:rPr lang="en-US" altLang="zh-CN" dirty="0"/>
              <a:t>Isfight_label</a:t>
            </a:r>
          </a:p>
          <a:p>
            <a:r>
              <a:rPr lang="zh-CN" altLang="en-US" dirty="0"/>
              <a:t>继承</a:t>
            </a:r>
            <a:r>
              <a:rPr lang="en-US" altLang="zh-CN" dirty="0"/>
              <a:t>fight</a:t>
            </a:r>
            <a:r>
              <a:rPr lang="zh-CN" altLang="en-US" dirty="0"/>
              <a:t>或</a:t>
            </a:r>
            <a:r>
              <a:rPr lang="en-US" altLang="zh-CN" dirty="0"/>
              <a:t>prepare</a:t>
            </a:r>
            <a:r>
              <a:rPr lang="zh-CN" altLang="en-US" dirty="0"/>
              <a:t>类，具体根据战斗阶段决定，用来显示倒计时、轮次和战斗阶段。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3" name="图片 2" descr="Figh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187690" y="236220"/>
            <a:ext cx="3475355" cy="20542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96000" y="643255"/>
            <a:ext cx="1790700" cy="29565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36905" y="5054600"/>
            <a:ext cx="10615295" cy="146812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028305" y="2474595"/>
            <a:ext cx="3634740" cy="20745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</TotalTime>
  <Words>1185</Words>
  <Application>Microsoft Office PowerPoint</Application>
  <PresentationFormat>宽屏</PresentationFormat>
  <Paragraphs>159</Paragraphs>
  <Slides>16</Slides>
  <Notes>6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4" baseType="lpstr">
      <vt:lpstr>汉仪中黑简</vt:lpstr>
      <vt:lpstr>Arial</vt:lpstr>
      <vt:lpstr>Century Gothic</vt:lpstr>
      <vt:lpstr>汉仪君黑-45简</vt:lpstr>
      <vt:lpstr>汉仪旗黑-55简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是柠檬味哒</dc:creator>
  <cp:lastModifiedBy>gongren linchang</cp:lastModifiedBy>
  <cp:revision>163</cp:revision>
  <dcterms:created xsi:type="dcterms:W3CDTF">1900-01-01T00:00:00Z</dcterms:created>
  <dcterms:modified xsi:type="dcterms:W3CDTF">2024-01-04T06:12:32Z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2052-12.4.2</vt:lpwstr>
  </property>
  <property fmtid="{D5CDD505-2E9C-101B-9397-08002B2CF9AE}" pid="3" name="ICV">
    <vt:lpwstr>98BAB3DDF4C5CAEF296D8D6590E269AC_31</vt:lpwstr>
  </property>
  <property fmtid="{D5CDD505-2E9C-101B-9397-08002B2CF9AE}" pid="4" name="KSOTemplateUUID">
    <vt:lpwstr>v1.0_mb_YF140brc7gVR64kK59EWHA==</vt:lpwstr>
  </property>
</Properties>
</file>